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74" r:id="rId3"/>
    <p:sldId id="275" r:id="rId4"/>
    <p:sldId id="28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2988449877175E-2"/>
          <c:y val="9.1192635206974234E-3"/>
          <c:w val="0.57702711390267214"/>
          <c:h val="0.326535195276405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6072320"/>
        <c:axId val="193925632"/>
        <c:axId val="0"/>
      </c:bar3DChart>
      <c:catAx>
        <c:axId val="16607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93925632"/>
        <c:crosses val="autoZero"/>
        <c:auto val="1"/>
        <c:lblAlgn val="ctr"/>
        <c:lblOffset val="100"/>
        <c:noMultiLvlLbl val="0"/>
      </c:catAx>
      <c:valAx>
        <c:axId val="19392563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607232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8992007114474596"/>
          <c:y val="8.432079849500565E-2"/>
          <c:w val="0.22117816423506259"/>
          <c:h val="0.2976769056358198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681424043259324E-3"/>
          <c:y val="5.1730789634523038E-2"/>
          <c:w val="0.57702711390267214"/>
          <c:h val="0.178732884663615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2388219213278857E-2"/>
                  <c:y val="-6.353680899134231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70548033197143E-3"/>
                  <c:y val="-6.353680899134231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6084608"/>
        <c:axId val="193927936"/>
        <c:axId val="0"/>
      </c:bar3DChart>
      <c:catAx>
        <c:axId val="16608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93927936"/>
        <c:crosses val="autoZero"/>
        <c:auto val="1"/>
        <c:lblAlgn val="ctr"/>
        <c:lblOffset val="100"/>
        <c:noMultiLvlLbl val="0"/>
      </c:catAx>
      <c:valAx>
        <c:axId val="19392793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608460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4734268800116679"/>
          <c:y val="5.5582236193751647E-2"/>
          <c:w val="0.22117816423506259"/>
          <c:h val="0.202329068727467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92947876361569E-2"/>
          <c:y val="0.17960050782786863"/>
          <c:w val="0.57702711390267214"/>
          <c:h val="0.44044403353751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3173765837307393E-2"/>
                  <c:y val="-0.1108707321569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140973133941629E-2"/>
                  <c:y val="-0.1082923430370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98682112"/>
        <c:axId val="193963712"/>
        <c:axId val="0"/>
      </c:bar3DChart>
      <c:catAx>
        <c:axId val="19868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93963712"/>
        <c:crosses val="autoZero"/>
        <c:auto val="1"/>
        <c:lblAlgn val="ctr"/>
        <c:lblOffset val="100"/>
        <c:noMultiLvlLbl val="0"/>
      </c:catAx>
      <c:valAx>
        <c:axId val="19396371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9868211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05893617817159"/>
          <c:y val="0.42583230968985836"/>
          <c:w val="0.3322063872874915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6296258276446131E-2"/>
                  <c:y val="-0.1835957190599995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400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308559598966623E-2"/>
                  <c:y val="-0.3781197547307133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1620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400</c:v>
                </c:pt>
                <c:pt idx="1">
                  <c:v>1620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98240768"/>
        <c:axId val="193966016"/>
        <c:axId val="0"/>
      </c:bar3DChart>
      <c:catAx>
        <c:axId val="19824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93966016"/>
        <c:crosses val="autoZero"/>
        <c:auto val="1"/>
        <c:lblAlgn val="ctr"/>
        <c:lblOffset val="100"/>
        <c:noMultiLvlLbl val="0"/>
      </c:catAx>
      <c:valAx>
        <c:axId val="19396601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9824076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268058478331542"/>
          <c:y val="0.19588172842255511"/>
          <c:w val="0.28588854009593795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80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97257022425179E-2"/>
          <c:y val="0.295142333934588"/>
          <c:w val="0.57702711390267214"/>
          <c:h val="0.4404440335375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explosion val="24"/>
          <c:dPt>
            <c:idx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0.14662990899220563"/>
                  <c:y val="-0.1149284983030062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754047242843397"/>
                  <c:y val="-0.2469965304837479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34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36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glow rad="139700">
            <a:srgbClr val="C0504D">
              <a:satMod val="175000"/>
              <a:alpha val="40000"/>
            </a:srgbClr>
          </a:glow>
          <a:innerShdw blurRad="114300">
            <a:sysClr val="windowText" lastClr="000000"/>
          </a:innerShdw>
        </a:effectLst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18178553143785256"/>
          <c:h val="0.3032108646050979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55</c:v>
                </c:pt>
                <c:pt idx="1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7172096"/>
        <c:axId val="166883264"/>
        <c:axId val="0"/>
      </c:bar3DChart>
      <c:catAx>
        <c:axId val="1671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6883264"/>
        <c:crosses val="autoZero"/>
        <c:auto val="1"/>
        <c:lblAlgn val="ctr"/>
        <c:lblOffset val="100"/>
        <c:noMultiLvlLbl val="0"/>
      </c:catAx>
      <c:valAx>
        <c:axId val="16688326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7172096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823629567698908"/>
          <c:y val="0.60241506936255151"/>
          <c:w val="0.3322063872874915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33</c:v>
                </c:pt>
                <c:pt idx="1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4019328"/>
        <c:axId val="166885568"/>
        <c:axId val="0"/>
      </c:bar3DChart>
      <c:catAx>
        <c:axId val="1540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6885568"/>
        <c:crosses val="autoZero"/>
        <c:auto val="1"/>
        <c:lblAlgn val="ctr"/>
        <c:lblOffset val="100"/>
        <c:noMultiLvlLbl val="0"/>
      </c:catAx>
      <c:valAx>
        <c:axId val="16688556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401932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6823629567698908"/>
          <c:y val="0.60241506936255151"/>
          <c:w val="0.36168138095484392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-6.424425509430040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56499368922579E-2"/>
                  <c:y val="-6.479132347246802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87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4</c:v>
                </c:pt>
                <c:pt idx="2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7173632"/>
        <c:axId val="166901376"/>
        <c:axId val="0"/>
      </c:bar3DChart>
      <c:catAx>
        <c:axId val="16717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66901376"/>
        <c:crosses val="autoZero"/>
        <c:auto val="1"/>
        <c:lblAlgn val="ctr"/>
        <c:lblOffset val="100"/>
        <c:noMultiLvlLbl val="0"/>
      </c:catAx>
      <c:valAx>
        <c:axId val="16690137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717363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060946780048118"/>
          <c:y val="0.10727742607369511"/>
          <c:w val="0.34295711223343128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3177890134965819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9064726139176362E-2"/>
                  <c:y val="-8.46856089879414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17661527983115E-2"/>
                  <c:y val="-7.774958816696170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9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29452278352724E-2"/>
                  <c:y val="-0.15549917633392329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46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9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6845440"/>
        <c:axId val="193921600"/>
        <c:axId val="0"/>
      </c:bar3DChart>
      <c:catAx>
        <c:axId val="1668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93921600"/>
        <c:crosses val="autoZero"/>
        <c:auto val="1"/>
        <c:lblAlgn val="ctr"/>
        <c:lblOffset val="100"/>
        <c:noMultiLvlLbl val="0"/>
      </c:catAx>
      <c:valAx>
        <c:axId val="19392160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6684544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350079411339585"/>
          <c:y val="0.10727732892897654"/>
          <c:w val="0.31115282038223996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0.00761</cdr:x>
      <cdr:y>0.68056</cdr:y>
    </cdr:from>
    <cdr:to>
      <cdr:x>1</cdr:x>
      <cdr:y>0.95833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16" y="3528392"/>
          <a:ext cx="9039188" cy="144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Олег Геннадьевич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Капшук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главный государственный инспектор отдела надзорной и разрешительной деятельности по ядерной и радиационной безопасности исследовательских ядерных установок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7965679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5706" y="2996952"/>
            <a:ext cx="914145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ЯДЕРНОЙ И РАДИАЦИОННОЙ БЕЗОПАСНОСТИ ИССЛЕДОВАТЕЛЬСКИХ ЯДЕРНЫХ УСТАНОВОК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Центрального МТУ по надзору за ЯРБ </a:t>
            </a:r>
            <a:r>
              <a:rPr lang="ru-RU" sz="2400" dirty="0" err="1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11.01.2021 года № Пр-480-3-о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произведен расчет необходимой штатной численности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РД-20-05-2008,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должна составлять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человек.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5669244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Проблемные вопросы по направлению обеспечения безопасности на АЭС и ИЯУ:</a:t>
            </a:r>
            <a:endParaRPr lang="ru-RU" sz="2400" b="1" kern="0" dirty="0">
              <a:latin typeface="Times New Roman"/>
              <a:cs typeface="Times New Roman" pitchFamily="18" charset="0"/>
            </a:endParaRP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1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.	Недостаточное периодическое централизованное </a:t>
            </a: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обучение 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и повышение квалификации инспекторского состава в учебных центрах.</a:t>
            </a: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2.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	Уровень оплаты труда и обеспечение социальной защиты работников управления (уровень оплаты труда работников инспекций ниже, чем на поднадзорных предприятиях).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365268"/>
            <a:ext cx="9141458" cy="510293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Предложения по улучшению и  совершенствованию выполнения возлагаемых задач: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1.	Для обеспечения деятельности и лучшего информирования инспекторского состава необходима организация семинаров, совещаний, курсов по изучению вопросов ядерной, радиационной, технической безопасности, вопросов обеспечения требований пожарной безопасности, практике и политике Федеральной службы по экологическому, технологическому и атомному надзору.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2.	При вводе новых нормативных документов проводить семинары по их применению c целью исключения возможности наличия противоречивых требований с действующими нормами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правилами в области использования атомной энергии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руководящими документами.</a:t>
            </a:r>
          </a:p>
          <a:p>
            <a:pPr algn="ctr" defTabSz="9640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2961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373216"/>
            <a:ext cx="6963321" cy="12741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Главный государственный инспектор отдела НРДЯРБ ИЯУ,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Капшук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Олег Геннадьевич, 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11.01.2021 года, отдел осуществляет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ядерно и радиационно-опасных объектах, расположенных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 Москвы, Московской области, города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Севастополь, 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области, а также на территории Чукотского автономного округа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в части надзора и контроля за ядерной, радиационной и технической безопасностью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проверок (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инспекций)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юридическими лицами и 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энергии;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контроля и надзора: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ядерной, радиационной и технической безопасностью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физической защитой ядерных установок, радиационных источников, пунктов хранения ядерных материалов и радиоактивных веществ, хранилищ радиоактивных отходов, за системами единого государственного учета и контроля ядерных материалов, радиоактивных веществ, радиоактивных отходов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международных обязательств Российской Федерации в области обеспечения безопасности при использовании атомной энергии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ядерных установок, радиационных источников, пунктов хранения ядерных материалов и радиоактивных веществ, хранилищ радиоактивных отходов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выполнения требований защиты информации в части своей компетенции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требований технических регламентов в установленной сфере деятельности.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265155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860"/>
            <a:ext cx="914400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28" y="2417981"/>
            <a:ext cx="88520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организаций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«ГНЦ РФ-ФЭИ»;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«НИФХИ им.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Л.Я. Карпова»;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«НИКИЭТ»;  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«НИИП»;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«МСЗ»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8" y="1292568"/>
            <a:ext cx="91386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Правительства Российской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23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2012 г.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610-р все поднадзорные организации включены в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использования атомной энергии, в отношении которых вводится режим постоянного государственного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sz="17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находятся 11 организаций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2672" y="5253008"/>
            <a:ext cx="36324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отдел осуществляет методическое сопровождение отдела инспекций по надзору за ЯРБ ЗАТО г. Саров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555" y="5253008"/>
            <a:ext cx="5403912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осуществляет методическое сопровождение и проведение надзорных мероприятий в отношении Филиала 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«Концерн Росэнергоатом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 атомная станция»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81298" y="2417981"/>
            <a:ext cx="3564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3 организации 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«НИЯУ «МИФИ»;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«НИУ «МЭИ»;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СевГУ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9044" y="2417981"/>
            <a:ext cx="298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1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ведении Правительства РФ: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«НИЦ «Курчатовский институт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межправительственная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«ОИЯИ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0457" y="4654877"/>
            <a:ext cx="90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реакторы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-18; критические стенды -18; подкритические стенды -8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716" y="2276870"/>
            <a:ext cx="4562183" cy="4016158"/>
            <a:chOff x="43716" y="860948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386803"/>
                </p:ext>
              </p:extLst>
            </p:nvPr>
          </p:nvGraphicFramePr>
          <p:xfrm>
            <a:off x="43716" y="860948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185283" y="2101205"/>
              <a:ext cx="1662002" cy="469870"/>
              <a:chOff x="-74123" y="1580129"/>
              <a:chExt cx="1198319" cy="35240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-74123" y="1747407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 smtClean="0">
                    <a:solidFill>
                      <a:srgbClr val="002060"/>
                    </a:solidFill>
                  </a:rPr>
                  <a:t>55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8424" y="1580129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91</a:t>
                </a: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6" y="2290520"/>
            <a:ext cx="4498004" cy="4016156"/>
            <a:chOff x="6114674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0641857"/>
                </p:ext>
              </p:extLst>
            </p:nvPr>
          </p:nvGraphicFramePr>
          <p:xfrm>
            <a:off x="6114674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14601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5830" y="1974248"/>
              <a:ext cx="1537475" cy="580419"/>
              <a:chOff x="2078303" y="1448985"/>
              <a:chExt cx="1108534" cy="43531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078303" y="1701027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12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33)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42423" y="1448985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26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115)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 </a:t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1 полугодие 2021 г.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1 полугодие 2022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1822331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1 </a:t>
                </a: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ПОЛУГОДИИ</a:t>
                </a:r>
                <a:r>
                  <a:rPr kumimoji="0" lang="ru-RU" sz="1200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2021 ГОДА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50245" y="4953942"/>
              <a:ext cx="4193133" cy="1248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Внеплановые проверки проведены в соответствии с поручениями центрального аппарата Ростехнадзора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44001"/>
            <a:ext cx="4663062" cy="4349027"/>
            <a:chOff x="4516609" y="946907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46907"/>
              <a:ext cx="4663062" cy="5880417"/>
              <a:chOff x="4517260" y="904106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3331955"/>
                  </p:ext>
                </p:extLst>
              </p:nvPr>
            </p:nvGraphicFramePr>
            <p:xfrm>
              <a:off x="4517260" y="904106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1 ПОЛУГОДИИ 2022 ГОДА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1248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Внеплановые проверки проведены в соответствии с поручениями центрального аппарата Ростехнадзора</a:t>
              </a:r>
              <a:endParaRPr kumimoji="0" lang="ru-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 </a:t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1 полугодие 2021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1 полугодие 2022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4045181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96" y="1367497"/>
            <a:ext cx="4504630" cy="4925531"/>
            <a:chOff x="101269" y="921602"/>
            <a:chExt cx="4504630" cy="5603742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2686545"/>
                </p:ext>
              </p:extLst>
            </p:nvPr>
          </p:nvGraphicFramePr>
          <p:xfrm>
            <a:off x="101269" y="921602"/>
            <a:ext cx="4504630" cy="5603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01269" y="1100934"/>
              <a:ext cx="4379609" cy="28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БиАЭС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85954" y="3350091"/>
              <a:ext cx="4379609" cy="74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1 полугодии 2021 года нарушений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не было.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1 полугодии 2022 года нарушений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не было.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40126" y="1373000"/>
            <a:ext cx="4560712" cy="4920028"/>
            <a:chOff x="4633278" y="924874"/>
            <a:chExt cx="4565325" cy="5601232"/>
          </a:xfrm>
        </p:grpSpPr>
        <p:graphicFrame>
          <p:nvGraphicFramePr>
            <p:cNvPr id="1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0211941"/>
                </p:ext>
              </p:extLst>
            </p:nvPr>
          </p:nvGraphicFramePr>
          <p:xfrm>
            <a:off x="4683908" y="924874"/>
            <a:ext cx="4498004" cy="5601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4695790" y="2359934"/>
              <a:ext cx="4502813" cy="2353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1100"/>
                </a:lnSpc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полугодии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2021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произошло 1 нарушение:</a:t>
              </a: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ММО «ОИЯИ» - 1 нарушение в работе ИЯУ ИБР-2 (категория нарушения по НП-027-10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П06).</a:t>
              </a:r>
            </a:p>
            <a:p>
              <a:pPr marL="285750" marR="0" lvl="0" indent="-28575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lvl="0">
                <a:lnSpc>
                  <a:spcPts val="1100"/>
                </a:lnSpc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полугодии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2022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года </a:t>
              </a: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произошло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нарушение: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lvl="0" indent="-285750">
                <a:lnSpc>
                  <a:spcPts val="1100"/>
                </a:lnSpc>
                <a:buFontTx/>
                <a:buChar char="-"/>
                <a:defRPr/>
              </a:pP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ФГБУ НИЦ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«Курчатовский институт»  - 1 нарушение в работе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ИЯУ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ИР-8 (категория нарушения по НП-027-10: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П09).</a:t>
              </a:r>
            </a:p>
            <a:p>
              <a:pPr lvl="0">
                <a:lnSpc>
                  <a:spcPts val="1100"/>
                </a:lnSpc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По всем нарушениям проведены расследования, отчетные документы представлены.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33278" y="1051339"/>
              <a:ext cx="4379609" cy="28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 ИЯУ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4925556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0100391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27983" y="1368064"/>
            <a:ext cx="4675920" cy="4912871"/>
            <a:chOff x="4427984" y="3789040"/>
            <a:chExt cx="4716016" cy="2891093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1762298"/>
                </p:ext>
              </p:extLst>
            </p:nvPr>
          </p:nvGraphicFramePr>
          <p:xfrm>
            <a:off x="4427984" y="3789040"/>
            <a:ext cx="4716016" cy="28910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539145" y="3869334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127331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57491" y="1624444"/>
            <a:ext cx="905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НА ПРАВО ВЕДЕНИЯ РАБОТ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ОБЛАСТИ ИСПОЛЬЗОВАНИЯ АТОМНОЙ ЭНЕРГИИ РАБОТНИКАМ ОБЪЕКТОВ ИСПОЛЬЗОВАНИЯ АТОМНОЙ ЭНЕРГИИ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844</Words>
  <Application>Microsoft Office PowerPoint</Application>
  <PresentationFormat>Экран (4:3)</PresentationFormat>
  <Paragraphs>144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Дунаев Дмитрий Алексеевич</cp:lastModifiedBy>
  <cp:revision>134</cp:revision>
  <cp:lastPrinted>2017-03-17T07:14:10Z</cp:lastPrinted>
  <dcterms:created xsi:type="dcterms:W3CDTF">2014-12-27T18:53:45Z</dcterms:created>
  <dcterms:modified xsi:type="dcterms:W3CDTF">2022-08-26T06:46:55Z</dcterms:modified>
</cp:coreProperties>
</file>